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e667588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e667588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e95af8e4d_0_1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e95af8e4d_0_1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e95af8e4d_0_2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e95af8e4d_0_2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e95af8e4d_0_2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e95af8e4d_0_2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95af8e4d_0_2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95af8e4d_0_2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e95af8e4d_0_3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e95af8e4d_0_3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e95af8e4d_0_3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e95af8e4d_0_3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e95af8e4d_0_3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e95af8e4d_0_3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e95af8e4d_0_3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e95af8e4d_0_3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e95af8e4d_0_3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e95af8e4d_0_3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e94c585aa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e94c585a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e95af8e4d_0_3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e95af8e4d_0_3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95af8e4d_0_3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95af8e4d_0_3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e9d4d32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e9d4d32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e9d4d32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e9d4d32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95af8e4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95af8e4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e95af8e4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e95af8e4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e95af8e4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e95af8e4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e95af8e4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e95af8e4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e95af8e4d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e95af8e4d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e95af8e4d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e95af8e4d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e95af8e4d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e95af8e4d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3">
  <p:cSld name="AUTOLAYOUT_4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 rot="5400000">
            <a:off x="714198" y="47725"/>
            <a:ext cx="857400" cy="762000"/>
          </a:xfrm>
          <a:prstGeom prst="triangle">
            <a:avLst>
              <a:gd fmla="val 50000" name="adj"/>
            </a:avLst>
          </a:prstGeom>
          <a:solidFill>
            <a:srgbClr val="D434B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 flipH="1" rot="-5400000">
            <a:off x="928672" y="-166420"/>
            <a:ext cx="428700" cy="762000"/>
          </a:xfrm>
          <a:prstGeom prst="rtTriangle">
            <a:avLst/>
          </a:prstGeom>
          <a:solidFill>
            <a:srgbClr val="D434B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2">
  <p:cSld name="AUTOLAYOUT_5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689175"/>
            <a:ext cx="905100" cy="756000"/>
          </a:xfrm>
          <a:prstGeom prst="rect">
            <a:avLst/>
          </a:prstGeom>
          <a:solidFill>
            <a:srgbClr val="D434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1445325"/>
            <a:ext cx="905100" cy="756000"/>
          </a:xfrm>
          <a:prstGeom prst="rect">
            <a:avLst/>
          </a:prstGeom>
          <a:solidFill>
            <a:srgbClr val="C6EF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Char char="●"/>
              <a:defRPr sz="1800">
                <a:solidFill>
                  <a:srgbClr val="757575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Char char="○"/>
              <a:defRPr sz="1400">
                <a:solidFill>
                  <a:srgbClr val="757575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Char char="■"/>
              <a:defRPr sz="1400">
                <a:solidFill>
                  <a:srgbClr val="757575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Char char="●"/>
              <a:defRPr sz="1400">
                <a:solidFill>
                  <a:srgbClr val="757575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Char char="○"/>
              <a:defRPr sz="1400">
                <a:solidFill>
                  <a:srgbClr val="757575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Char char="■"/>
              <a:defRPr sz="1400">
                <a:solidFill>
                  <a:srgbClr val="757575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Char char="●"/>
              <a:defRPr sz="1400">
                <a:solidFill>
                  <a:srgbClr val="757575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Char char="○"/>
              <a:defRPr sz="1400">
                <a:solidFill>
                  <a:srgbClr val="757575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57575"/>
              </a:buClr>
              <a:buSzPts val="1400"/>
              <a:buChar char="■"/>
              <a:defRPr sz="14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">
  <p:cSld name="AUTOLAYOUT_7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449260" y="5311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4">
  <p:cSld name="AUTOLAYOUT_8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_9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/>
          <p:nvPr/>
        </p:nvSpPr>
        <p:spPr>
          <a:xfrm>
            <a:off x="1516687" y="1473896"/>
            <a:ext cx="48300" cy="219570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5">
  <p:cSld name="AUTOLAYOUT_10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/>
          <p:nvPr/>
        </p:nvSpPr>
        <p:spPr>
          <a:xfrm>
            <a:off x="2140800" y="3781876"/>
            <a:ext cx="4862400" cy="12420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2140800" y="1237413"/>
            <a:ext cx="4862400" cy="12420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EE221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EE221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EE221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EE221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EE221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EE221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EE221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EE221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EE2214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EE2214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EE2214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EE2214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EE2214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EE2214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EE2214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EE2214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EE2214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EE2214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 amt="30000"/>
          </a:blip>
          <a:srcRect b="21875" l="0" r="0" t="21875"/>
          <a:stretch/>
        </p:blipFill>
        <p:spPr>
          <a:xfrm>
            <a:off x="75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/>
          <p:nvPr/>
        </p:nvSpPr>
        <p:spPr>
          <a:xfrm>
            <a:off x="1381125" y="1638325"/>
            <a:ext cx="6381900" cy="186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Taller: </a:t>
            </a:r>
            <a:r>
              <a:rPr lang="es"/>
              <a:t>Iniciación</a:t>
            </a:r>
            <a:r>
              <a:rPr lang="es"/>
              <a:t> a Arduino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762025" y="788100"/>
            <a:ext cx="7620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Placa ProtoBoard</a:t>
            </a:r>
            <a:endParaRPr/>
          </a:p>
        </p:txBody>
      </p:sp>
      <p:pic>
        <p:nvPicPr>
          <p:cNvPr descr="Resultado de imagen para protoboard"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438" y="1933100"/>
            <a:ext cx="6683125" cy="237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8"/>
          <p:cNvCxnSpPr/>
          <p:nvPr/>
        </p:nvCxnSpPr>
        <p:spPr>
          <a:xfrm flipH="1">
            <a:off x="1654375" y="2294025"/>
            <a:ext cx="5835300" cy="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8"/>
          <p:cNvCxnSpPr/>
          <p:nvPr/>
        </p:nvCxnSpPr>
        <p:spPr>
          <a:xfrm>
            <a:off x="1694450" y="2203775"/>
            <a:ext cx="5825400" cy="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8"/>
          <p:cNvCxnSpPr/>
          <p:nvPr/>
        </p:nvCxnSpPr>
        <p:spPr>
          <a:xfrm flipH="1">
            <a:off x="6076075" y="2584775"/>
            <a:ext cx="9900" cy="1122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Interface de desarrollo integrado (IDE)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¡Vamos a </a:t>
            </a:r>
            <a:r>
              <a:rPr lang="es"/>
              <a:t>practicar</a:t>
            </a:r>
            <a:r>
              <a:rPr lang="es"/>
              <a:t>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ctrTitle"/>
          </p:nvPr>
        </p:nvSpPr>
        <p:spPr>
          <a:xfrm>
            <a:off x="311700" y="744575"/>
            <a:ext cx="85206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¡Hello World Arduino! </a:t>
            </a:r>
            <a:endParaRPr/>
          </a:p>
        </p:txBody>
      </p:sp>
      <p:sp>
        <p:nvSpPr>
          <p:cNvPr id="174" name="Google Shape;174;p32"/>
          <p:cNvSpPr txBox="1"/>
          <p:nvPr>
            <p:ph idx="1" type="subTitle"/>
          </p:nvPr>
        </p:nvSpPr>
        <p:spPr>
          <a:xfrm>
            <a:off x="406950" y="1524500"/>
            <a:ext cx="8520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Resistencia 220 ohm.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 Cables de conexión.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Arduino.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Protoboard.</a:t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LED.</a:t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 b="40719" l="0" r="0" t="0"/>
          <a:stretch/>
        </p:blipFill>
        <p:spPr>
          <a:xfrm>
            <a:off x="4176663" y="2183312"/>
            <a:ext cx="1429338" cy="3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700" y="1372488"/>
            <a:ext cx="2410674" cy="21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673" y="3481825"/>
            <a:ext cx="11314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243" y="3304849"/>
            <a:ext cx="1807826" cy="15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2525" y="2619375"/>
            <a:ext cx="2410676" cy="200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075" y="45225"/>
            <a:ext cx="36518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ctrTitle"/>
          </p:nvPr>
        </p:nvSpPr>
        <p:spPr>
          <a:xfrm>
            <a:off x="311700" y="744575"/>
            <a:ext cx="85206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Semáforo</a:t>
            </a:r>
            <a:r>
              <a:rPr lang="es"/>
              <a:t> </a:t>
            </a:r>
            <a:r>
              <a:rPr lang="es"/>
              <a:t> </a:t>
            </a:r>
            <a:endParaRPr/>
          </a:p>
        </p:txBody>
      </p:sp>
      <p:sp>
        <p:nvSpPr>
          <p:cNvPr id="190" name="Google Shape;190;p34"/>
          <p:cNvSpPr txBox="1"/>
          <p:nvPr>
            <p:ph idx="1" type="subTitle"/>
          </p:nvPr>
        </p:nvSpPr>
        <p:spPr>
          <a:xfrm>
            <a:off x="406950" y="1524500"/>
            <a:ext cx="8520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Resistencia 220 ohm.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 Cables de conexión.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Arduino.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Protoboard.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 LED.</a:t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40719" l="0" r="0" t="0"/>
          <a:stretch/>
        </p:blipFill>
        <p:spPr>
          <a:xfrm>
            <a:off x="4176663" y="2183312"/>
            <a:ext cx="1429338" cy="3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700" y="1372488"/>
            <a:ext cx="2410674" cy="21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673" y="3481825"/>
            <a:ext cx="11314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243" y="3304849"/>
            <a:ext cx="1807826" cy="15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2525" y="2447925"/>
            <a:ext cx="2183675" cy="18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200150"/>
            <a:ext cx="882967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ctrTitle"/>
          </p:nvPr>
        </p:nvSpPr>
        <p:spPr>
          <a:xfrm>
            <a:off x="311700" y="4588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PowerOn</a:t>
            </a:r>
            <a:endParaRPr/>
          </a:p>
        </p:txBody>
      </p:sp>
      <p:sp>
        <p:nvSpPr>
          <p:cNvPr id="206" name="Google Shape;206;p36"/>
          <p:cNvSpPr txBox="1"/>
          <p:nvPr>
            <p:ph idx="1" type="subTitle"/>
          </p:nvPr>
        </p:nvSpPr>
        <p:spPr>
          <a:xfrm>
            <a:off x="311700" y="1705500"/>
            <a:ext cx="85206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1 Resistencia 220 ohm.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1 Resistencia 10 ohm.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5 Cables de conexión.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1 Arduino.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Protoboard.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Push botton.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LED.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 rotWithShape="1">
          <a:blip r:embed="rId3">
            <a:alphaModFix/>
          </a:blip>
          <a:srcRect b="40719" l="0" r="0" t="0"/>
          <a:stretch/>
        </p:blipFill>
        <p:spPr>
          <a:xfrm>
            <a:off x="4176663" y="2183312"/>
            <a:ext cx="1429338" cy="3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700" y="2584313"/>
            <a:ext cx="2195074" cy="21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700" y="1372488"/>
            <a:ext cx="2410674" cy="21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6673" y="3481825"/>
            <a:ext cx="11314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3243" y="3304849"/>
            <a:ext cx="1807826" cy="15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 rotWithShape="1">
          <a:blip r:embed="rId8">
            <a:alphaModFix/>
          </a:blip>
          <a:srcRect b="42402" l="0" r="0" t="0"/>
          <a:stretch/>
        </p:blipFill>
        <p:spPr>
          <a:xfrm>
            <a:off x="4271930" y="2748375"/>
            <a:ext cx="1468395" cy="3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1913" y="1372497"/>
            <a:ext cx="1992649" cy="166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63" y="219075"/>
            <a:ext cx="562927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Historia.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Conceptos Básicos.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Interface de Desarrollo Integrado (IDE).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Práctica.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ctrTitle"/>
          </p:nvPr>
        </p:nvSpPr>
        <p:spPr>
          <a:xfrm>
            <a:off x="311700" y="744575"/>
            <a:ext cx="8520600" cy="7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Farol</a:t>
            </a:r>
            <a:endParaRPr/>
          </a:p>
        </p:txBody>
      </p:sp>
      <p:sp>
        <p:nvSpPr>
          <p:cNvPr id="224" name="Google Shape;224;p38"/>
          <p:cNvSpPr txBox="1"/>
          <p:nvPr>
            <p:ph idx="1" type="subTitle"/>
          </p:nvPr>
        </p:nvSpPr>
        <p:spPr>
          <a:xfrm>
            <a:off x="482075" y="1695850"/>
            <a:ext cx="85206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Resistencia 220 ohm.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Resistencia 10 ohm.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6 Cables de conexión.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Arduino.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Protoboard.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LDR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LED.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b="40719" l="0" r="0" t="0"/>
          <a:stretch/>
        </p:blipFill>
        <p:spPr>
          <a:xfrm>
            <a:off x="4176663" y="2183312"/>
            <a:ext cx="1429338" cy="3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700" y="1372488"/>
            <a:ext cx="2410674" cy="21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673" y="3481825"/>
            <a:ext cx="11314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243" y="3304849"/>
            <a:ext cx="1807826" cy="15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 rotWithShape="1">
          <a:blip r:embed="rId7">
            <a:alphaModFix/>
          </a:blip>
          <a:srcRect b="42402" l="0" r="0" t="0"/>
          <a:stretch/>
        </p:blipFill>
        <p:spPr>
          <a:xfrm>
            <a:off x="4271930" y="2748375"/>
            <a:ext cx="1468395" cy="3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1913" y="1372497"/>
            <a:ext cx="1992649" cy="1660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2475" y="3772225"/>
            <a:ext cx="1268600" cy="10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372"/>
            <a:ext cx="9143998" cy="398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ctrTitle"/>
          </p:nvPr>
        </p:nvSpPr>
        <p:spPr>
          <a:xfrm>
            <a:off x="311700" y="744575"/>
            <a:ext cx="8520600" cy="7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Alarma</a:t>
            </a:r>
            <a:endParaRPr/>
          </a:p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482075" y="1695850"/>
            <a:ext cx="85206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Resistencia 220 ohm.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Cables de conexión.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Arduino.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Protoboard.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Buzzer.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LED.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 Sensor </a:t>
            </a:r>
            <a:r>
              <a:rPr lang="es" sz="2400"/>
              <a:t>ultrasónico</a:t>
            </a:r>
            <a:r>
              <a:rPr lang="es" sz="2400"/>
              <a:t>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40719" l="0" r="0" t="0"/>
          <a:stretch/>
        </p:blipFill>
        <p:spPr>
          <a:xfrm>
            <a:off x="4176663" y="2183312"/>
            <a:ext cx="1429338" cy="3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700" y="1372488"/>
            <a:ext cx="2410674" cy="21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673" y="3481825"/>
            <a:ext cx="11314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243" y="3304849"/>
            <a:ext cx="1807826" cy="15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1913" y="1372497"/>
            <a:ext cx="1992649" cy="1660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2000" y="2948042"/>
            <a:ext cx="1626125" cy="11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0275" y="3439027"/>
            <a:ext cx="1131400" cy="94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94" y="0"/>
            <a:ext cx="64698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se creó Arduino?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¿Qué es Arduino?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3">
            <a:alphaModFix/>
          </a:blip>
          <a:srcRect b="0" l="8032" r="8032" t="0"/>
          <a:stretch/>
        </p:blipFill>
        <p:spPr>
          <a:xfrm>
            <a:off x="3387800" y="0"/>
            <a:ext cx="57562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Historia: creación de Arduino.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</a:t>
            </a:r>
            <a:endParaRPr/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lang="es"/>
              <a:t>microcontrolador</a:t>
            </a:r>
            <a:r>
              <a:rPr lang="es"/>
              <a:t>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Entradas y </a:t>
            </a:r>
            <a:r>
              <a:rPr lang="es"/>
              <a:t>Salidas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Arduino Uno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microcontrolador?</a:t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275750" y="2253000"/>
            <a:ext cx="5106300" cy="23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Es un circuito integrado programable capaz de realizar operaciones </a:t>
            </a:r>
            <a:r>
              <a:rPr lang="es"/>
              <a:t>matemáticas</a:t>
            </a:r>
            <a:r>
              <a:rPr lang="es"/>
              <a:t> a gran velocidad.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425" y="2253000"/>
            <a:ext cx="2019799" cy="20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Entradas/Salidas</a:t>
            </a: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675175" y="2711550"/>
            <a:ext cx="2035800" cy="5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Entrada</a:t>
            </a:r>
            <a:endParaRPr sz="2400"/>
          </a:p>
        </p:txBody>
      </p:sp>
      <p:sp>
        <p:nvSpPr>
          <p:cNvPr id="128" name="Google Shape;128;p25"/>
          <p:cNvSpPr/>
          <p:nvPr/>
        </p:nvSpPr>
        <p:spPr>
          <a:xfrm>
            <a:off x="3367200" y="2711550"/>
            <a:ext cx="2035800" cy="5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Microcontrolador</a:t>
            </a:r>
            <a:endParaRPr sz="1800"/>
          </a:p>
        </p:txBody>
      </p:sp>
      <p:sp>
        <p:nvSpPr>
          <p:cNvPr id="129" name="Google Shape;129;p25"/>
          <p:cNvSpPr/>
          <p:nvPr/>
        </p:nvSpPr>
        <p:spPr>
          <a:xfrm>
            <a:off x="6059225" y="2711550"/>
            <a:ext cx="2035800" cy="5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Salida</a:t>
            </a:r>
            <a:endParaRPr sz="3000"/>
          </a:p>
        </p:txBody>
      </p:sp>
      <p:sp>
        <p:nvSpPr>
          <p:cNvPr id="130" name="Google Shape;130;p25"/>
          <p:cNvSpPr/>
          <p:nvPr/>
        </p:nvSpPr>
        <p:spPr>
          <a:xfrm>
            <a:off x="2710963" y="2893700"/>
            <a:ext cx="645300" cy="30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5402988" y="2845500"/>
            <a:ext cx="645300" cy="30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Entradas/Salidas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s">
                <a:solidFill>
                  <a:srgbClr val="000000"/>
                </a:solidFill>
              </a:rPr>
              <a:t>Señales digitales: </a:t>
            </a:r>
            <a:r>
              <a:rPr lang="es">
                <a:solidFill>
                  <a:srgbClr val="000000"/>
                </a:solidFill>
              </a:rPr>
              <a:t>toman valores entre 0 y 1 </a:t>
            </a:r>
            <a:r>
              <a:rPr lang="es">
                <a:solidFill>
                  <a:srgbClr val="666666"/>
                </a:solidFill>
              </a:rPr>
              <a:t>/ apagado o encendido / 0v o 5v.</a:t>
            </a:r>
            <a:endParaRPr>
              <a:solidFill>
                <a:srgbClr val="666666"/>
              </a:solidFill>
            </a:endParaRPr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s">
                <a:solidFill>
                  <a:srgbClr val="000000"/>
                </a:solidFill>
              </a:rPr>
              <a:t>Señales Analógicas: </a:t>
            </a:r>
            <a:r>
              <a:rPr lang="es">
                <a:solidFill>
                  <a:srgbClr val="000000"/>
                </a:solidFill>
              </a:rPr>
              <a:t>toman valores infinitos </a:t>
            </a:r>
            <a:r>
              <a:rPr lang="es">
                <a:solidFill>
                  <a:srgbClr val="666666"/>
                </a:solidFill>
              </a:rPr>
              <a:t>entre su valor mínimo y su valor máximo.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2069325" y="181900"/>
            <a:ext cx="477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Placa Arduino Uno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25" y="1138225"/>
            <a:ext cx="7983938" cy="40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